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0" r:id="rId4"/>
  </p:sldMasterIdLst>
  <p:notesMasterIdLst>
    <p:notesMasterId r:id="rId12"/>
  </p:notesMasterIdLst>
  <p:handoutMasterIdLst>
    <p:handoutMasterId r:id="rId13"/>
  </p:handoutMasterIdLst>
  <p:sldIdLst>
    <p:sldId id="296" r:id="rId5"/>
    <p:sldId id="304" r:id="rId6"/>
    <p:sldId id="279" r:id="rId7"/>
    <p:sldId id="302" r:id="rId8"/>
    <p:sldId id="305" r:id="rId9"/>
    <p:sldId id="306" r:id="rId10"/>
    <p:sldId id="30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76582" autoAdjust="0"/>
  </p:normalViewPr>
  <p:slideViewPr>
    <p:cSldViewPr snapToGrid="0">
      <p:cViewPr varScale="1">
        <p:scale>
          <a:sx n="91" d="100"/>
          <a:sy n="91" d="100"/>
        </p:scale>
        <p:origin x="208" y="608"/>
      </p:cViewPr>
      <p:guideLst>
        <p:guide pos="3840"/>
        <p:guide orient="horz" pos="2160"/>
      </p:guideLst>
    </p:cSldViewPr>
  </p:slideViewPr>
  <p:notesTextViewPr>
    <p:cViewPr>
      <p:scale>
        <a:sx n="1" d="1"/>
        <a:sy n="1" d="1"/>
      </p:scale>
      <p:origin x="0" y="0"/>
    </p:cViewPr>
  </p:notesTextViewPr>
  <p:notesViewPr>
    <p:cSldViewPr snapToGrid="0">
      <p:cViewPr varScale="1">
        <p:scale>
          <a:sx n="56" d="100"/>
          <a:sy n="56" d="100"/>
        </p:scale>
        <p:origin x="285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A591099-7EBE-4D12-B880-CCA6B38B92A6}" type="datetimeFigureOut">
              <a:rPr lang="en-US" smtClean="0"/>
              <a:t>1/24/21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3A36C10-A9D4-4995-9BAF-95FBD77A724B}" type="slidenum">
              <a:rPr lang="en-US" smtClean="0"/>
              <a:t>‹#›</a:t>
            </a:fld>
            <a:endParaRPr lang="en-US"/>
          </a:p>
        </p:txBody>
      </p:sp>
    </p:spTree>
    <p:extLst>
      <p:ext uri="{BB962C8B-B14F-4D97-AF65-F5344CB8AC3E}">
        <p14:creationId xmlns:p14="http://schemas.microsoft.com/office/powerpoint/2010/main" val="25092182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CF4299-1721-48C6-878D-74296BE00D21}" type="datetimeFigureOut">
              <a:rPr lang="en-US" smtClean="0"/>
              <a:t>1/24/21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AEF9EC-8318-4FF6-847E-A85BBD2B7E49}" type="slidenum">
              <a:rPr lang="en-US" smtClean="0"/>
              <a:t>‹#›</a:t>
            </a:fld>
            <a:endParaRPr lang="en-US"/>
          </a:p>
        </p:txBody>
      </p:sp>
    </p:spTree>
    <p:extLst>
      <p:ext uri="{BB962C8B-B14F-4D97-AF65-F5344CB8AC3E}">
        <p14:creationId xmlns:p14="http://schemas.microsoft.com/office/powerpoint/2010/main" val="2283195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reasons I  believe this is the case is that Higher education institutions tend to fall into 3 IE traps</a:t>
            </a:r>
          </a:p>
        </p:txBody>
      </p:sp>
      <p:sp>
        <p:nvSpPr>
          <p:cNvPr id="4" name="Slide Number Placeholder 3"/>
          <p:cNvSpPr>
            <a:spLocks noGrp="1"/>
          </p:cNvSpPr>
          <p:nvPr>
            <p:ph type="sldNum" sz="quarter" idx="10"/>
          </p:nvPr>
        </p:nvSpPr>
        <p:spPr/>
        <p:txBody>
          <a:bodyPr/>
          <a:lstStyle/>
          <a:p>
            <a:fld id="{6CCD4584-AE44-4CC8-8FB1-B3B3AEF36B17}" type="slidenum">
              <a:rPr lang="en-US" smtClean="0"/>
              <a:t>2</a:t>
            </a:fld>
            <a:endParaRPr lang="en-US" dirty="0"/>
          </a:p>
        </p:txBody>
      </p:sp>
    </p:spTree>
    <p:extLst>
      <p:ext uri="{BB962C8B-B14F-4D97-AF65-F5344CB8AC3E}">
        <p14:creationId xmlns:p14="http://schemas.microsoft.com/office/powerpoint/2010/main" val="1972462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reasons I  believe this is the case is that Higher education institutions tend to fall into 3 IE traps</a:t>
            </a:r>
          </a:p>
        </p:txBody>
      </p:sp>
      <p:sp>
        <p:nvSpPr>
          <p:cNvPr id="4" name="Slide Number Placeholder 3"/>
          <p:cNvSpPr>
            <a:spLocks noGrp="1"/>
          </p:cNvSpPr>
          <p:nvPr>
            <p:ph type="sldNum" sz="quarter" idx="10"/>
          </p:nvPr>
        </p:nvSpPr>
        <p:spPr/>
        <p:txBody>
          <a:bodyPr/>
          <a:lstStyle/>
          <a:p>
            <a:fld id="{6CCD4584-AE44-4CC8-8FB1-B3B3AEF36B17}" type="slidenum">
              <a:rPr lang="en-US" smtClean="0"/>
              <a:t>3</a:t>
            </a:fld>
            <a:endParaRPr lang="en-US" dirty="0"/>
          </a:p>
        </p:txBody>
      </p:sp>
    </p:spTree>
    <p:extLst>
      <p:ext uri="{BB962C8B-B14F-4D97-AF65-F5344CB8AC3E}">
        <p14:creationId xmlns:p14="http://schemas.microsoft.com/office/powerpoint/2010/main" val="2842236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AEF9EC-8318-4FF6-847E-A85BBD2B7E49}" type="slidenum">
              <a:rPr lang="en-US" smtClean="0"/>
              <a:t>4</a:t>
            </a:fld>
            <a:endParaRPr lang="en-US"/>
          </a:p>
        </p:txBody>
      </p:sp>
    </p:spTree>
    <p:extLst>
      <p:ext uri="{BB962C8B-B14F-4D97-AF65-F5344CB8AC3E}">
        <p14:creationId xmlns:p14="http://schemas.microsoft.com/office/powerpoint/2010/main" val="263960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AEF9EC-8318-4FF6-847E-A85BBD2B7E49}" type="slidenum">
              <a:rPr lang="en-US" smtClean="0"/>
              <a:t>5</a:t>
            </a:fld>
            <a:endParaRPr lang="en-US"/>
          </a:p>
        </p:txBody>
      </p:sp>
    </p:spTree>
    <p:extLst>
      <p:ext uri="{BB962C8B-B14F-4D97-AF65-F5344CB8AC3E}">
        <p14:creationId xmlns:p14="http://schemas.microsoft.com/office/powerpoint/2010/main" val="4259271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00550"/>
            <a:ext cx="6858000" cy="3086100"/>
          </a:xfrm>
        </p:spPr>
        <p:txBody>
          <a:bodyPr/>
          <a:lstStyle/>
          <a:p>
            <a:pPr fontAlgn="base"/>
            <a:r>
              <a:rPr lang="en-US" b="1" dirty="0"/>
              <a:t>Background</a:t>
            </a:r>
            <a:endParaRPr lang="en-US" dirty="0"/>
          </a:p>
          <a:p>
            <a:pPr fontAlgn="base"/>
            <a:r>
              <a:rPr lang="en-US" dirty="0"/>
              <a:t> </a:t>
            </a:r>
          </a:p>
          <a:p>
            <a:pPr fontAlgn="base"/>
            <a:r>
              <a:rPr lang="en-US" dirty="0"/>
              <a:t>We identified the top 28* public research universities in the United States based on the US News and World Report Top Public Universities rankings. We cross-referenced this list with others such as the Wall Street Journal/Times Higher Education’s US College Rankings Best public universities in the United States 2020. There a fair degree of overlap. We focused only on universities that were similar to UCONN so excluded institutions like the military academies or Cal Tech. </a:t>
            </a:r>
          </a:p>
          <a:p>
            <a:pPr fontAlgn="base"/>
            <a:r>
              <a:rPr lang="en-US" dirty="0"/>
              <a:t> </a:t>
            </a:r>
          </a:p>
          <a:p>
            <a:pPr fontAlgn="base"/>
            <a:r>
              <a:rPr lang="en-US" dirty="0"/>
              <a:t>Our data suggests that 26 of these 28 universities show evidence of responding to the current wave of anti-Black state sanctioned violence.</a:t>
            </a:r>
          </a:p>
          <a:p>
            <a:pPr fontAlgn="base"/>
            <a:r>
              <a:rPr lang="en-US" dirty="0"/>
              <a:t> </a:t>
            </a:r>
          </a:p>
        </p:txBody>
      </p:sp>
      <p:sp>
        <p:nvSpPr>
          <p:cNvPr id="4" name="Slide Number Placeholder 3"/>
          <p:cNvSpPr>
            <a:spLocks noGrp="1"/>
          </p:cNvSpPr>
          <p:nvPr>
            <p:ph type="sldNum" sz="quarter" idx="10"/>
          </p:nvPr>
        </p:nvSpPr>
        <p:spPr/>
        <p:txBody>
          <a:bodyPr/>
          <a:lstStyle/>
          <a:p>
            <a:fld id="{23AEF9EC-8318-4FF6-847E-A85BBD2B7E49}" type="slidenum">
              <a:rPr lang="en-US" smtClean="0"/>
              <a:t>6</a:t>
            </a:fld>
            <a:endParaRPr lang="en-US"/>
          </a:p>
        </p:txBody>
      </p:sp>
    </p:spTree>
    <p:extLst>
      <p:ext uri="{BB962C8B-B14F-4D97-AF65-F5344CB8AC3E}">
        <p14:creationId xmlns:p14="http://schemas.microsoft.com/office/powerpoint/2010/main" val="1930537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6699572A-8BE8-4340-8707-34B528267E66}" type="slidenum">
              <a:rPr lang="en-US"/>
              <a:pPr/>
              <a:t>7</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1" y="4514113"/>
            <a:ext cx="7313507" cy="5087087"/>
          </a:xfrm>
          <a:noFill/>
          <a:ln w="9525"/>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According to Nancy Lindborg, President of the United States Institutes of Peace (2017) At its core, fragility is the absence or breakdown of the social contract between historically marginalized groups and the institutions they attend or work. Fragile institutions lack institutional capacity and political legitimacy to navigate problematic racial climates especially in the context of a crisis.  As a result, they tend to lack legitimacy and an ability to respond effectively to the needs of historically marginalized groups.  </a:t>
            </a:r>
          </a:p>
          <a:p>
            <a:pPr lvl="0">
              <a:defRPr/>
            </a:pPr>
            <a:endParaRPr lang="en-US" dirty="0"/>
          </a:p>
        </p:txBody>
      </p:sp>
    </p:spTree>
    <p:extLst>
      <p:ext uri="{BB962C8B-B14F-4D97-AF65-F5344CB8AC3E}">
        <p14:creationId xmlns:p14="http://schemas.microsoft.com/office/powerpoint/2010/main" val="291591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90738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580562-E361-4901-81A9-DC99371C70DE}" type="datetime1">
              <a:rPr lang="en-US" smtClean="0"/>
              <a:t>1/24/21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1514551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3E088F-5C71-4C3B-A46F-E5E332BBC3D1}" type="datetime1">
              <a:rPr lang="en-US" smtClean="0"/>
              <a:t>1/24/21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968603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F79E80-105D-4CD8-AF07-4CEB9B9063CC}" type="datetime1">
              <a:rPr lang="en-US" smtClean="0"/>
              <a:t>1/24/21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99215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9F2C64-0D63-44AF-997A-1B1FE1A96E19}" type="datetime1">
              <a:rPr lang="en-US" smtClean="0"/>
              <a:t>1/24/21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567555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993EA110-C81D-4C5F-84B3-B5F5E7416EB9}" type="datetime1">
              <a:rPr lang="en-US" smtClean="0"/>
              <a:t>1/24/21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276313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4C8EC5ED-4C80-4726-926C-338D85485045}" type="datetime1">
              <a:rPr lang="en-US" smtClean="0"/>
              <a:t>1/24/21</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121013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88647976-C764-44D0-930D-1AC5846C8450}" type="datetime1">
              <a:rPr lang="en-US" smtClean="0"/>
              <a:t>1/24/21</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1808694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0FA5702-ECF8-4274-B6BF-9D5EEBC26FE5}" type="datetime1">
              <a:rPr lang="en-US" smtClean="0"/>
              <a:t>1/24/21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824541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40566C6A-A83C-4E27-990F-89F11F779CE0}" type="datetime1">
              <a:rPr lang="en-US" smtClean="0"/>
              <a:t>1/24/21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31375A4-56A4-47D6-9801-1991572033F7}" type="slidenum">
              <a:rPr lang="en-US" smtClean="0"/>
              <a:t>‹#›</a:t>
            </a:fld>
            <a:endParaRPr lang="en-US"/>
          </a:p>
        </p:txBody>
      </p:sp>
      <p:sp>
        <p:nvSpPr>
          <p:cNvPr id="11" name="Rectangle 10">
            <a:extLst>
              <a:ext uri="{FF2B5EF4-FFF2-40B4-BE49-F238E27FC236}">
                <a16:creationId xmlns:a16="http://schemas.microsoft.com/office/drawing/2014/main" id="{B39F2216-86DF-3647-991E-E0F908198EFD}"/>
              </a:ext>
            </a:extLst>
          </p:cNvPr>
          <p:cNvSpPr/>
          <p:nvPr userDrawn="1"/>
        </p:nvSpPr>
        <p:spPr bwMode="hidden">
          <a:xfrm>
            <a:off x="-2" y="0"/>
            <a:ext cx="9305637"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9346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50000"/>
              <a:lumOff val="5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48A87A34-81AB-432B-8DAE-1953F412C126}" type="datetimeFigureOut">
              <a:rPr lang="en-US" smtClean="0"/>
              <a:t>1/24/21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81588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fld id="{D14E86EA-95E3-4DA0-97E2-7D1BBAC51A0F}" type="datetime1">
              <a:rPr lang="en-US" smtClean="0"/>
              <a:t>1/24/21</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3612053928"/>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tabLst>
          <a:tab pos="1143000" algn="l"/>
        </a:tabLst>
        <a:defRPr sz="2000" kern="1200">
          <a:solidFill>
            <a:schemeClr val="bg2">
              <a:lumMod val="20000"/>
              <a:lumOff val="80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800" kern="1200">
          <a:solidFill>
            <a:schemeClr val="bg2">
              <a:lumMod val="20000"/>
              <a:lumOff val="80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600" kern="1200">
          <a:solidFill>
            <a:schemeClr val="bg2">
              <a:lumMod val="20000"/>
              <a:lumOff val="80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F4AD318-2FB6-4C6E-931E-58E404FA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1A118E35-1CBF-4863-8497-F4DF1A166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Shape 13">
            <a:extLst>
              <a:ext uri="{FF2B5EF4-FFF2-40B4-BE49-F238E27FC236}">
                <a16:creationId xmlns:a16="http://schemas.microsoft.com/office/drawing/2014/main" id="{6E187274-5DC2-4BE0-AF99-925D6D973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09BBBE79-BDF4-2E4B-B6EF-0F627B5EA9AC}"/>
              </a:ext>
            </a:extLst>
          </p:cNvPr>
          <p:cNvSpPr>
            <a:spLocks noGrp="1"/>
          </p:cNvSpPr>
          <p:nvPr>
            <p:ph type="ctrTitle"/>
          </p:nvPr>
        </p:nvSpPr>
        <p:spPr>
          <a:xfrm>
            <a:off x="899689" y="295657"/>
            <a:ext cx="7529402" cy="3255264"/>
          </a:xfrm>
        </p:spPr>
        <p:txBody>
          <a:bodyPr>
            <a:normAutofit/>
          </a:bodyPr>
          <a:lstStyle/>
          <a:p>
            <a:pPr algn="r"/>
            <a:br>
              <a:rPr lang="en-US" sz="3700" b="1" dirty="0">
                <a:solidFill>
                  <a:schemeClr val="accent1"/>
                </a:solidFill>
              </a:rPr>
            </a:br>
            <a:r>
              <a:rPr lang="en-US" sz="4000" b="1" dirty="0">
                <a:solidFill>
                  <a:schemeClr val="accent1"/>
                </a:solidFill>
              </a:rPr>
              <a:t>Becoming an Antiracist Institution: </a:t>
            </a:r>
            <a:br>
              <a:rPr lang="en-US" sz="3700" b="1" dirty="0">
                <a:solidFill>
                  <a:schemeClr val="accent1"/>
                </a:solidFill>
              </a:rPr>
            </a:br>
            <a:br>
              <a:rPr lang="en-US" sz="3700" b="1" dirty="0">
                <a:solidFill>
                  <a:schemeClr val="accent1"/>
                </a:solidFill>
              </a:rPr>
            </a:br>
            <a:r>
              <a:rPr lang="en-US" sz="3700" dirty="0">
                <a:solidFill>
                  <a:schemeClr val="accent1"/>
                </a:solidFill>
              </a:rPr>
              <a:t>Opportunities and Implications for University Leadership </a:t>
            </a:r>
          </a:p>
        </p:txBody>
      </p:sp>
      <p:sp>
        <p:nvSpPr>
          <p:cNvPr id="5" name="Subtitle 4">
            <a:extLst>
              <a:ext uri="{FF2B5EF4-FFF2-40B4-BE49-F238E27FC236}">
                <a16:creationId xmlns:a16="http://schemas.microsoft.com/office/drawing/2014/main" id="{D685C784-CE15-0D45-8A6D-B8A7AF0BC92E}"/>
              </a:ext>
            </a:extLst>
          </p:cNvPr>
          <p:cNvSpPr>
            <a:spLocks noGrp="1"/>
          </p:cNvSpPr>
          <p:nvPr>
            <p:ph type="subTitle" idx="1"/>
          </p:nvPr>
        </p:nvSpPr>
        <p:spPr>
          <a:xfrm>
            <a:off x="8634125" y="5134083"/>
            <a:ext cx="3341873" cy="895278"/>
          </a:xfrm>
        </p:spPr>
        <p:txBody>
          <a:bodyPr>
            <a:normAutofit/>
          </a:bodyPr>
          <a:lstStyle/>
          <a:p>
            <a:pPr algn="ctr"/>
            <a:r>
              <a:rPr lang="en-US" sz="1800" b="1" dirty="0">
                <a:solidFill>
                  <a:srgbClr val="FFFFFF"/>
                </a:solidFill>
                <a:latin typeface="Biome" panose="020B0604020202020204" pitchFamily="34" charset="0"/>
                <a:cs typeface="Biome" panose="020B0604020202020204" pitchFamily="34" charset="0"/>
              </a:rPr>
              <a:t>Dr. Frank Tuitt, VP/CDO</a:t>
            </a:r>
          </a:p>
          <a:p>
            <a:pPr algn="ctr"/>
            <a:r>
              <a:rPr lang="en-US" sz="1800" b="1" dirty="0">
                <a:solidFill>
                  <a:srgbClr val="FFFFFF"/>
                </a:solidFill>
                <a:latin typeface="Biome" panose="020B0604020202020204" pitchFamily="34" charset="0"/>
                <a:cs typeface="Biome" panose="020B0604020202020204" pitchFamily="34" charset="0"/>
              </a:rPr>
              <a:t>Monday, January 25, 2021</a:t>
            </a:r>
          </a:p>
          <a:p>
            <a:pPr algn="r"/>
            <a:endParaRPr lang="en-US" sz="1800" dirty="0">
              <a:solidFill>
                <a:srgbClr val="FFFFFF"/>
              </a:solidFill>
            </a:endParaRPr>
          </a:p>
        </p:txBody>
      </p:sp>
      <p:pic>
        <p:nvPicPr>
          <p:cNvPr id="3" name="Picture 2">
            <a:extLst>
              <a:ext uri="{FF2B5EF4-FFF2-40B4-BE49-F238E27FC236}">
                <a16:creationId xmlns:a16="http://schemas.microsoft.com/office/drawing/2014/main" id="{60697018-968E-0B4E-A89A-188DB6F358D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40214" y="5559552"/>
            <a:ext cx="3949700" cy="774700"/>
          </a:xfrm>
          <a:prstGeom prst="rect">
            <a:avLst/>
          </a:prstGeom>
        </p:spPr>
      </p:pic>
    </p:spTree>
    <p:extLst>
      <p:ext uri="{BB962C8B-B14F-4D97-AF65-F5344CB8AC3E}">
        <p14:creationId xmlns:p14="http://schemas.microsoft.com/office/powerpoint/2010/main" val="1678271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Google Shape;239;p31">
            <a:extLst>
              <a:ext uri="{FF2B5EF4-FFF2-40B4-BE49-F238E27FC236}">
                <a16:creationId xmlns:a16="http://schemas.microsoft.com/office/drawing/2014/main" id="{E327B546-ADAC-384F-A812-240F92236BFE}"/>
              </a:ext>
            </a:extLst>
          </p:cNvPr>
          <p:cNvSpPr txBox="1">
            <a:spLocks noGrp="1"/>
          </p:cNvSpPr>
          <p:nvPr>
            <p:ph idx="1"/>
          </p:nvPr>
        </p:nvSpPr>
        <p:spPr>
          <a:xfrm>
            <a:off x="3808308" y="759124"/>
            <a:ext cx="7603404" cy="4629739"/>
          </a:xfrm>
          <a:prstGeom prst="rect">
            <a:avLst/>
          </a:prstGeom>
        </p:spPr>
        <p:txBody>
          <a:bodyPr spcFirstLastPara="1" vert="horz" wrap="square" lIns="121900" tIns="121900" rIns="121900" bIns="121900" rtlCol="0" anchor="b" anchorCtr="0">
            <a:noAutofit/>
          </a:bodyPr>
          <a:lstStyle/>
          <a:p>
            <a:pPr marL="0" indent="0"/>
            <a:r>
              <a:rPr lang="en" sz="3600" dirty="0">
                <a:solidFill>
                  <a:schemeClr val="tx1"/>
                </a:solidFill>
              </a:rPr>
              <a:t>“Antiracist ideas argue that racist policies are the cause of racial inequities. …Antiracism is powerful collection of antiracist policies [and practices] that lead to racial equity and are substantiated by antiracist ideas. …Do-nothing…policy is racist policy.”</a:t>
            </a:r>
            <a:endParaRPr sz="3600" dirty="0">
              <a:solidFill>
                <a:schemeClr val="tx1"/>
              </a:solidFill>
            </a:endParaRPr>
          </a:p>
        </p:txBody>
      </p:sp>
      <p:pic>
        <p:nvPicPr>
          <p:cNvPr id="1030" name="Picture 6">
            <a:extLst>
              <a:ext uri="{FF2B5EF4-FFF2-40B4-BE49-F238E27FC236}">
                <a16:creationId xmlns:a16="http://schemas.microsoft.com/office/drawing/2014/main" id="{EEF9C099-799B-8E48-BD83-421387BE25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616" y="1304544"/>
            <a:ext cx="3992880" cy="3992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8073752"/>
      </p:ext>
    </p:extLst>
  </p:cSld>
  <p:clrMapOvr>
    <a:masterClrMapping/>
  </p:clrMapOvr>
  <mc:AlternateContent xmlns:mc="http://schemas.openxmlformats.org/markup-compatibility/2006" xmlns:p14="http://schemas.microsoft.com/office/powerpoint/2010/main">
    <mc:Choice Requires="p14">
      <p:transition spd="med" p14:dur="700" advClick="0" advTm="300000">
        <p:fade/>
      </p:transition>
    </mc:Choice>
    <mc:Fallback xmlns="">
      <p:transition spd="med" advClick="0" advTm="300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1" y="759125"/>
            <a:ext cx="3467819" cy="5434641"/>
          </a:xfrm>
        </p:spPr>
        <p:txBody>
          <a:bodyPr>
            <a:normAutofit/>
          </a:bodyPr>
          <a:lstStyle/>
          <a:p>
            <a:pPr algn="r"/>
            <a:r>
              <a:rPr lang="en-US" sz="4100" b="1" i="1" dirty="0">
                <a:solidFill>
                  <a:srgbClr val="FFFF00"/>
                </a:solidFill>
              </a:rPr>
              <a:t>Good Intentions </a:t>
            </a:r>
            <a:r>
              <a:rPr lang="en-US" sz="4100" b="1" dirty="0"/>
              <a:t>Can Produce </a:t>
            </a:r>
            <a:r>
              <a:rPr lang="en-US" sz="4100" b="1" i="1" dirty="0">
                <a:solidFill>
                  <a:srgbClr val="FFFF00"/>
                </a:solidFill>
              </a:rPr>
              <a:t>Oppressive Results</a:t>
            </a:r>
          </a:p>
        </p:txBody>
      </p:sp>
      <p:sp>
        <p:nvSpPr>
          <p:cNvPr id="3" name="Content Placeholder 2">
            <a:extLst>
              <a:ext uri="{FF2B5EF4-FFF2-40B4-BE49-F238E27FC236}">
                <a16:creationId xmlns:a16="http://schemas.microsoft.com/office/drawing/2014/main" id="{5843CB05-DEB1-41A4-A409-17EFFF4E13D0}"/>
              </a:ext>
            </a:extLst>
          </p:cNvPr>
          <p:cNvSpPr>
            <a:spLocks noGrp="1"/>
          </p:cNvSpPr>
          <p:nvPr>
            <p:ph idx="1"/>
          </p:nvPr>
        </p:nvSpPr>
        <p:spPr>
          <a:xfrm>
            <a:off x="4421784" y="1348222"/>
            <a:ext cx="5892647" cy="4256446"/>
          </a:xfrm>
        </p:spPr>
        <p:txBody>
          <a:bodyPr anchor="t">
            <a:normAutofit/>
          </a:bodyPr>
          <a:lstStyle/>
          <a:p>
            <a:pPr marL="0" indent="0" algn="r">
              <a:lnSpc>
                <a:spcPct val="100000"/>
              </a:lnSpc>
              <a:spcBef>
                <a:spcPts val="0"/>
              </a:spcBef>
              <a:spcAft>
                <a:spcPts val="600"/>
              </a:spcAft>
              <a:buNone/>
            </a:pPr>
            <a:r>
              <a:rPr lang="en-US" sz="3600" dirty="0">
                <a:solidFill>
                  <a:srgbClr val="FFFFFF"/>
                </a:solidFill>
              </a:rPr>
              <a:t>Well-intended diversity initiatives often fall short of desired outcomes. While increasing awareness, most efforts do not create significant, sustainable organizational change. </a:t>
            </a:r>
          </a:p>
        </p:txBody>
      </p:sp>
      <p:sp>
        <p:nvSpPr>
          <p:cNvPr id="4" name="Rectangle 3">
            <a:extLst>
              <a:ext uri="{FF2B5EF4-FFF2-40B4-BE49-F238E27FC236}">
                <a16:creationId xmlns:a16="http://schemas.microsoft.com/office/drawing/2014/main" id="{F32BFAA3-4F3D-462A-8161-A1E8918AAC7A}"/>
              </a:ext>
            </a:extLst>
          </p:cNvPr>
          <p:cNvSpPr/>
          <p:nvPr/>
        </p:nvSpPr>
        <p:spPr>
          <a:xfrm>
            <a:off x="914400" y="6408022"/>
            <a:ext cx="2141933" cy="307777"/>
          </a:xfrm>
          <a:prstGeom prst="rect">
            <a:avLst/>
          </a:prstGeom>
        </p:spPr>
        <p:txBody>
          <a:bodyPr wrap="none">
            <a:spAutoFit/>
          </a:bodyPr>
          <a:lstStyle/>
          <a:p>
            <a:pPr>
              <a:spcAft>
                <a:spcPts val="600"/>
              </a:spcAft>
            </a:pPr>
            <a:r>
              <a:rPr lang="en-US" sz="1400" dirty="0"/>
              <a:t>https://</a:t>
            </a:r>
            <a:r>
              <a:rPr lang="en-US" sz="1400" dirty="0" err="1"/>
              <a:t>drkathyobea.com</a:t>
            </a:r>
            <a:r>
              <a:rPr lang="en-US" sz="1400" dirty="0"/>
              <a:t>/</a:t>
            </a:r>
          </a:p>
        </p:txBody>
      </p:sp>
    </p:spTree>
    <p:extLst>
      <p:ext uri="{BB962C8B-B14F-4D97-AF65-F5344CB8AC3E}">
        <p14:creationId xmlns:p14="http://schemas.microsoft.com/office/powerpoint/2010/main" val="21889722"/>
      </p:ext>
    </p:extLst>
  </p:cSld>
  <p:clrMapOvr>
    <a:masterClrMapping/>
  </p:clrMapOvr>
  <mc:AlternateContent xmlns:mc="http://schemas.openxmlformats.org/markup-compatibility/2006" xmlns:p14="http://schemas.microsoft.com/office/powerpoint/2010/main">
    <mc:Choice Requires="p14">
      <p:transition spd="med" p14:dur="700" advClick="0" advTm="300000">
        <p:fade/>
      </p:transition>
    </mc:Choice>
    <mc:Fallback xmlns="">
      <p:transition spd="med" advClick="0" advTm="300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79660" y="743339"/>
            <a:ext cx="3073914" cy="5120639"/>
          </a:xfrm>
        </p:spPr>
        <p:txBody>
          <a:bodyPr>
            <a:normAutofit/>
          </a:bodyPr>
          <a:lstStyle/>
          <a:p>
            <a:pPr algn="r"/>
            <a:r>
              <a:rPr lang="en-US" dirty="0">
                <a:solidFill>
                  <a:schemeClr val="tx1">
                    <a:lumMod val="85000"/>
                    <a:lumOff val="15000"/>
                  </a:schemeClr>
                </a:solidFill>
              </a:rPr>
              <a:t>Becoming and an </a:t>
            </a:r>
            <a:r>
              <a:rPr lang="en-US" i="1" dirty="0">
                <a:solidFill>
                  <a:srgbClr val="FFFF00"/>
                </a:solidFill>
              </a:rPr>
              <a:t>Anti-Racist Institution</a:t>
            </a:r>
          </a:p>
        </p:txBody>
      </p:sp>
      <p:sp>
        <p:nvSpPr>
          <p:cNvPr id="3" name="Content Placeholder 2"/>
          <p:cNvSpPr>
            <a:spLocks noGrp="1"/>
          </p:cNvSpPr>
          <p:nvPr>
            <p:ph idx="1"/>
          </p:nvPr>
        </p:nvSpPr>
        <p:spPr>
          <a:xfrm>
            <a:off x="4179786" y="521021"/>
            <a:ext cx="7158773" cy="5815957"/>
          </a:xfrm>
        </p:spPr>
        <p:txBody>
          <a:bodyPr>
            <a:noAutofit/>
          </a:bodyPr>
          <a:lstStyle/>
          <a:p>
            <a:pPr marL="0" indent="0">
              <a:buNone/>
            </a:pPr>
            <a:endParaRPr lang="en-US" sz="2400" dirty="0"/>
          </a:p>
          <a:p>
            <a:pPr>
              <a:buFont typeface="Wingdings" pitchFamily="2" charset="2"/>
              <a:buChar char="§"/>
            </a:pPr>
            <a:r>
              <a:rPr lang="en-US" sz="2400" dirty="0">
                <a:solidFill>
                  <a:schemeClr val="tx1"/>
                </a:solidFill>
              </a:rPr>
              <a:t>Owning up to systemic and structural racism in our institution,</a:t>
            </a:r>
            <a:endParaRPr lang="en-US" sz="2400" dirty="0"/>
          </a:p>
          <a:p>
            <a:pPr>
              <a:buFont typeface="Wingdings" pitchFamily="2" charset="2"/>
              <a:buChar char="§"/>
            </a:pPr>
            <a:r>
              <a:rPr lang="en-US" sz="2400" dirty="0">
                <a:solidFill>
                  <a:schemeClr val="tx1"/>
                </a:solidFill>
              </a:rPr>
              <a:t>Commit to becoming an anti-racist organization in words and actions, policies and practices,</a:t>
            </a:r>
            <a:endParaRPr lang="en-US" sz="2400" dirty="0"/>
          </a:p>
          <a:p>
            <a:pPr>
              <a:buFont typeface="Wingdings" pitchFamily="2" charset="2"/>
              <a:buChar char="§"/>
            </a:pPr>
            <a:r>
              <a:rPr lang="en-US" sz="2400" dirty="0">
                <a:solidFill>
                  <a:schemeClr val="tx1"/>
                </a:solidFill>
              </a:rPr>
              <a:t>Prioritizes those most impacted by racial injustice by their intentional inclusion in the decision-making positions and processes,</a:t>
            </a:r>
            <a:endParaRPr lang="en-US" sz="2400" dirty="0"/>
          </a:p>
          <a:p>
            <a:pPr>
              <a:buFont typeface="Wingdings" pitchFamily="2" charset="2"/>
              <a:buChar char="§"/>
            </a:pPr>
            <a:r>
              <a:rPr lang="en-US" sz="2400" dirty="0">
                <a:solidFill>
                  <a:schemeClr val="tx1"/>
                </a:solidFill>
              </a:rPr>
              <a:t>Strive to eliminate all forms of exclusion</a:t>
            </a:r>
          </a:p>
          <a:p>
            <a:pPr>
              <a:buFont typeface="Wingdings" pitchFamily="2" charset="2"/>
              <a:buChar char="§"/>
            </a:pPr>
            <a:r>
              <a:rPr lang="en-US" sz="2400" dirty="0">
                <a:solidFill>
                  <a:schemeClr val="tx1"/>
                </a:solidFill>
              </a:rPr>
              <a:t>Follow through on racial justice responsibilities = immediate equality and accountability</a:t>
            </a:r>
          </a:p>
          <a:p>
            <a:pPr>
              <a:buFont typeface="Wingdings" pitchFamily="2" charset="2"/>
              <a:buChar char="§"/>
            </a:pPr>
            <a:r>
              <a:rPr lang="en-US" sz="2400" dirty="0">
                <a:solidFill>
                  <a:schemeClr val="tx1"/>
                </a:solidFill>
              </a:rPr>
              <a:t>Demonstrate equity-minded competencies for racial inclusion</a:t>
            </a:r>
            <a:endParaRPr lang="en-US" sz="2400" dirty="0"/>
          </a:p>
          <a:p>
            <a:pPr marL="0" indent="0">
              <a:buNone/>
            </a:pPr>
            <a:r>
              <a:rPr lang="en-US" sz="2400" dirty="0"/>
              <a:t>						</a:t>
            </a:r>
            <a:endParaRPr lang="en-US" sz="1800" dirty="0">
              <a:solidFill>
                <a:schemeClr val="tx1"/>
              </a:solidFill>
            </a:endParaRPr>
          </a:p>
        </p:txBody>
      </p:sp>
    </p:spTree>
    <p:extLst>
      <p:ext uri="{BB962C8B-B14F-4D97-AF65-F5344CB8AC3E}">
        <p14:creationId xmlns:p14="http://schemas.microsoft.com/office/powerpoint/2010/main" val="1934590385"/>
      </p:ext>
    </p:extLst>
  </p:cSld>
  <p:clrMapOvr>
    <a:masterClrMapping/>
  </p:clrMapOvr>
  <mc:AlternateContent xmlns:mc="http://schemas.openxmlformats.org/markup-compatibility/2006" xmlns:p14="http://schemas.microsoft.com/office/powerpoint/2010/main">
    <mc:Choice Requires="p14">
      <p:transition spd="med" p14:dur="700" advClick="0" advTm="300000">
        <p:fade/>
      </p:transition>
    </mc:Choice>
    <mc:Fallback xmlns="">
      <p:transition spd="med" advClick="0" advTm="30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79660" y="743339"/>
            <a:ext cx="3073914" cy="5120639"/>
          </a:xfrm>
        </p:spPr>
        <p:txBody>
          <a:bodyPr>
            <a:normAutofit/>
          </a:bodyPr>
          <a:lstStyle/>
          <a:p>
            <a:pPr algn="r"/>
            <a:r>
              <a:rPr lang="en-US" dirty="0">
                <a:solidFill>
                  <a:schemeClr val="tx1">
                    <a:lumMod val="85000"/>
                    <a:lumOff val="15000"/>
                  </a:schemeClr>
                </a:solidFill>
              </a:rPr>
              <a:t>Becoming and an Anti-Racist Institution </a:t>
            </a:r>
            <a:r>
              <a:rPr lang="en-US" i="1" dirty="0">
                <a:solidFill>
                  <a:srgbClr val="FFFF00"/>
                </a:solidFill>
              </a:rPr>
              <a:t>Requires Race-Conscious Leaders</a:t>
            </a:r>
          </a:p>
        </p:txBody>
      </p:sp>
      <p:sp>
        <p:nvSpPr>
          <p:cNvPr id="3" name="Content Placeholder 2"/>
          <p:cNvSpPr>
            <a:spLocks noGrp="1"/>
          </p:cNvSpPr>
          <p:nvPr>
            <p:ph idx="1"/>
          </p:nvPr>
        </p:nvSpPr>
        <p:spPr>
          <a:xfrm>
            <a:off x="4167594" y="402308"/>
            <a:ext cx="7585493" cy="5802699"/>
          </a:xfrm>
        </p:spPr>
        <p:txBody>
          <a:bodyPr>
            <a:noAutofit/>
          </a:bodyPr>
          <a:lstStyle/>
          <a:p>
            <a:pPr marL="0" indent="0">
              <a:buNone/>
            </a:pPr>
            <a:endParaRPr lang="en-US" sz="2800" dirty="0">
              <a:solidFill>
                <a:schemeClr val="tx1"/>
              </a:solidFill>
            </a:endParaRPr>
          </a:p>
          <a:p>
            <a:pPr>
              <a:buFont typeface="Wingdings" pitchFamily="2" charset="2"/>
              <a:buChar char="§"/>
            </a:pPr>
            <a:r>
              <a:rPr lang="en-US" sz="2800" dirty="0">
                <a:solidFill>
                  <a:schemeClr val="tx1"/>
                </a:solidFill>
              </a:rPr>
              <a:t>Understand the current moment</a:t>
            </a:r>
          </a:p>
          <a:p>
            <a:pPr>
              <a:buFont typeface="Wingdings" pitchFamily="2" charset="2"/>
              <a:buChar char="§"/>
            </a:pPr>
            <a:r>
              <a:rPr lang="en-US" sz="2800" dirty="0">
                <a:solidFill>
                  <a:schemeClr val="tx1"/>
                </a:solidFill>
              </a:rPr>
              <a:t>Engage in authentic conversations and collaborations with people of color that entail feeling and hearing, which leads to action</a:t>
            </a:r>
          </a:p>
          <a:p>
            <a:pPr>
              <a:buFont typeface="Wingdings" pitchFamily="2" charset="2"/>
              <a:buChar char="§"/>
            </a:pPr>
            <a:r>
              <a:rPr lang="en-US" sz="2800" dirty="0">
                <a:solidFill>
                  <a:schemeClr val="tx1"/>
                </a:solidFill>
              </a:rPr>
              <a:t>Develop an accurate understanding of the realities of race on campus</a:t>
            </a:r>
          </a:p>
          <a:p>
            <a:pPr>
              <a:buFont typeface="Wingdings" pitchFamily="2" charset="2"/>
              <a:buChar char="§"/>
            </a:pPr>
            <a:r>
              <a:rPr lang="en-US" sz="2800" dirty="0">
                <a:solidFill>
                  <a:schemeClr val="tx1"/>
                </a:solidFill>
              </a:rPr>
              <a:t>Boldly confront long-standing racial problems embedded into the structure of the institution</a:t>
            </a:r>
          </a:p>
          <a:p>
            <a:pPr marL="0" indent="0">
              <a:buNone/>
            </a:pPr>
            <a:r>
              <a:rPr lang="en-US" sz="2800" dirty="0">
                <a:solidFill>
                  <a:schemeClr val="tx1"/>
                </a:solidFill>
              </a:rPr>
              <a:t>				                            </a:t>
            </a:r>
            <a:r>
              <a:rPr lang="en-US" sz="1800" dirty="0">
                <a:solidFill>
                  <a:schemeClr val="tx1"/>
                </a:solidFill>
              </a:rPr>
              <a:t>(Harper, 2015) </a:t>
            </a:r>
          </a:p>
        </p:txBody>
      </p:sp>
    </p:spTree>
    <p:extLst>
      <p:ext uri="{BB962C8B-B14F-4D97-AF65-F5344CB8AC3E}">
        <p14:creationId xmlns:p14="http://schemas.microsoft.com/office/powerpoint/2010/main" val="2710839907"/>
      </p:ext>
    </p:extLst>
  </p:cSld>
  <p:clrMapOvr>
    <a:masterClrMapping/>
  </p:clrMapOvr>
  <mc:AlternateContent xmlns:mc="http://schemas.openxmlformats.org/markup-compatibility/2006" xmlns:p14="http://schemas.microsoft.com/office/powerpoint/2010/main">
    <mc:Choice Requires="p14">
      <p:transition spd="med" p14:dur="700" advClick="0" advTm="300000">
        <p:fade/>
      </p:transition>
    </mc:Choice>
    <mc:Fallback xmlns="">
      <p:transition spd="med" advClick="0" advTm="30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Becoming an Anti-Racist Institution: What other Top Public Institutions are Doing</a:t>
            </a:r>
          </a:p>
        </p:txBody>
      </p:sp>
      <p:sp>
        <p:nvSpPr>
          <p:cNvPr id="3" name="Content Placeholder 2"/>
          <p:cNvSpPr>
            <a:spLocks noGrp="1"/>
          </p:cNvSpPr>
          <p:nvPr>
            <p:ph idx="1"/>
          </p:nvPr>
        </p:nvSpPr>
        <p:spPr>
          <a:solidFill>
            <a:schemeClr val="bg1"/>
          </a:solidFill>
        </p:spPr>
        <p:txBody>
          <a:bodyPr/>
          <a:lstStyle/>
          <a:p>
            <a:r>
              <a:rPr lang="en-US" sz="2800" b="1" i="1" dirty="0">
                <a:solidFill>
                  <a:schemeClr val="tx1"/>
                </a:solidFill>
              </a:rPr>
              <a:t>Reviews and/or Changes to Institutional Policies, Practices and Structures</a:t>
            </a:r>
            <a:endParaRPr lang="en-US" sz="2800" dirty="0">
              <a:solidFill>
                <a:schemeClr val="tx1"/>
              </a:solidFill>
            </a:endParaRPr>
          </a:p>
          <a:p>
            <a:r>
              <a:rPr lang="en-US" sz="2800" b="1" i="1" dirty="0">
                <a:solidFill>
                  <a:schemeClr val="tx1"/>
                </a:solidFill>
              </a:rPr>
              <a:t>Increasing and Retaining Structural Diversity</a:t>
            </a:r>
            <a:endParaRPr lang="en-US" sz="2800" dirty="0">
              <a:solidFill>
                <a:schemeClr val="tx1"/>
              </a:solidFill>
            </a:endParaRPr>
          </a:p>
          <a:p>
            <a:r>
              <a:rPr lang="en-US" sz="2800" b="1" i="1" dirty="0">
                <a:solidFill>
                  <a:schemeClr val="tx1"/>
                </a:solidFill>
              </a:rPr>
              <a:t>Improving the Climate for Diversity, Equity and Inclusion</a:t>
            </a:r>
            <a:endParaRPr lang="en-US" sz="2800" dirty="0">
              <a:solidFill>
                <a:schemeClr val="tx1"/>
              </a:solidFill>
            </a:endParaRPr>
          </a:p>
          <a:p>
            <a:r>
              <a:rPr lang="en-US" sz="2800" b="1" i="1" dirty="0">
                <a:solidFill>
                  <a:schemeClr val="tx1"/>
                </a:solidFill>
              </a:rPr>
              <a:t>Enhancing and Expanding Academic Offerings Focused on Diversity, Equity and Inclusion</a:t>
            </a:r>
            <a:endParaRPr lang="en-US" sz="2800" dirty="0">
              <a:solidFill>
                <a:schemeClr val="tx1"/>
              </a:solidFill>
            </a:endParaRPr>
          </a:p>
          <a:p>
            <a:r>
              <a:rPr lang="en-US" sz="2800" b="1" i="1" dirty="0">
                <a:solidFill>
                  <a:schemeClr val="tx1"/>
                </a:solidFill>
              </a:rPr>
              <a:t>Providing or Pursuing Financial Resources to Support These Initiatives</a:t>
            </a:r>
            <a:endParaRPr lang="en-US" sz="2800" dirty="0">
              <a:solidFill>
                <a:schemeClr val="tx1"/>
              </a:solidFill>
            </a:endParaRPr>
          </a:p>
        </p:txBody>
      </p:sp>
    </p:spTree>
    <p:extLst>
      <p:ext uri="{BB962C8B-B14F-4D97-AF65-F5344CB8AC3E}">
        <p14:creationId xmlns:p14="http://schemas.microsoft.com/office/powerpoint/2010/main" val="3542104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A79666A-C37C-F343-B518-06DCAE899B01}"/>
              </a:ext>
            </a:extLst>
          </p:cNvPr>
          <p:cNvSpPr>
            <a:spLocks noGrp="1"/>
          </p:cNvSpPr>
          <p:nvPr>
            <p:ph type="title"/>
          </p:nvPr>
        </p:nvSpPr>
        <p:spPr>
          <a:xfrm>
            <a:off x="494260" y="1683144"/>
            <a:ext cx="2774922" cy="3491712"/>
          </a:xfrm>
        </p:spPr>
        <p:txBody>
          <a:bodyPr>
            <a:normAutofit/>
          </a:bodyPr>
          <a:lstStyle/>
          <a:p>
            <a:r>
              <a:rPr lang="en-GB" sz="2800" dirty="0"/>
              <a:t>Becoming an Anti-Racist Institution</a:t>
            </a:r>
            <a:r>
              <a:rPr lang="en-US" sz="2800" b="1" dirty="0">
                <a:cs typeface="Book Antiqua"/>
              </a:rPr>
              <a:t>: </a:t>
            </a:r>
            <a:r>
              <a:rPr lang="en-US" sz="2800" i="1" dirty="0">
                <a:solidFill>
                  <a:srgbClr val="FFFF00"/>
                </a:solidFill>
                <a:cs typeface="Book Antiqua"/>
              </a:rPr>
              <a:t>Implications for Leadership and Transformation</a:t>
            </a:r>
            <a:endParaRPr lang="en-US" sz="2800" i="1" dirty="0">
              <a:solidFill>
                <a:srgbClr val="FFFF00"/>
              </a:solidFill>
            </a:endParaRPr>
          </a:p>
        </p:txBody>
      </p:sp>
      <p:sp>
        <p:nvSpPr>
          <p:cNvPr id="474115" name="Rectangle 3"/>
          <p:cNvSpPr>
            <a:spLocks noGrp="1" noChangeArrowheads="1"/>
          </p:cNvSpPr>
          <p:nvPr>
            <p:ph idx="1"/>
          </p:nvPr>
        </p:nvSpPr>
        <p:spPr>
          <a:xfrm>
            <a:off x="4413504" y="701040"/>
            <a:ext cx="7120128" cy="5716693"/>
          </a:xfrm>
        </p:spPr>
        <p:txBody>
          <a:bodyPr>
            <a:noAutofit/>
          </a:bodyPr>
          <a:lstStyle/>
          <a:p>
            <a:pPr>
              <a:lnSpc>
                <a:spcPct val="125000"/>
              </a:lnSpc>
              <a:spcBef>
                <a:spcPts val="0"/>
              </a:spcBef>
              <a:spcAft>
                <a:spcPts val="700"/>
              </a:spcAft>
              <a:buFont typeface="Wingdings" pitchFamily="2" charset="2"/>
              <a:buChar char="§"/>
            </a:pPr>
            <a:r>
              <a:rPr lang="en-US" altLang="en-US" sz="2400" dirty="0">
                <a:solidFill>
                  <a:schemeClr val="tx1"/>
                </a:solidFill>
                <a:ea typeface="Verdana" panose="020B0604030504040204" pitchFamily="34" charset="0"/>
                <a:cs typeface="Book Antiqua"/>
              </a:rPr>
              <a:t>Need institutional level comfort with </a:t>
            </a:r>
            <a:r>
              <a:rPr lang="en-US" altLang="en-US" sz="2400" dirty="0">
                <a:solidFill>
                  <a:srgbClr val="FFFF00"/>
                </a:solidFill>
                <a:ea typeface="Verdana" panose="020B0604030504040204" pitchFamily="34" charset="0"/>
                <a:cs typeface="Book Antiqua"/>
              </a:rPr>
              <a:t>centering race</a:t>
            </a:r>
            <a:r>
              <a:rPr lang="en-US" altLang="en-US" sz="2400" dirty="0">
                <a:solidFill>
                  <a:schemeClr val="tx1"/>
                </a:solidFill>
                <a:ea typeface="Verdana" panose="020B0604030504040204" pitchFamily="34" charset="0"/>
                <a:cs typeface="Book Antiqua"/>
              </a:rPr>
              <a:t>= demonstrate </a:t>
            </a:r>
            <a:r>
              <a:rPr lang="en-GB" altLang="en-US" sz="2400" b="1" dirty="0">
                <a:solidFill>
                  <a:schemeClr val="tx1"/>
                </a:solidFill>
                <a:ea typeface="Verdana" panose="020B0604030504040204" pitchFamily="34" charset="0"/>
              </a:rPr>
              <a:t>a</a:t>
            </a:r>
            <a:r>
              <a:rPr lang="en-GB" sz="2400" b="1" dirty="0">
                <a:solidFill>
                  <a:schemeClr val="tx1"/>
                </a:solidFill>
                <a:ea typeface="Verdana" panose="020B0604030504040204" pitchFamily="34" charset="0"/>
              </a:rPr>
              <a:t>nti-racist </a:t>
            </a:r>
            <a:r>
              <a:rPr lang="en-GB" sz="2400" dirty="0">
                <a:solidFill>
                  <a:schemeClr val="tx1"/>
                </a:solidFill>
                <a:ea typeface="Verdana" panose="020B0604030504040204" pitchFamily="34" charset="0"/>
              </a:rPr>
              <a:t>actions and behaviours ,</a:t>
            </a:r>
          </a:p>
          <a:p>
            <a:pPr>
              <a:lnSpc>
                <a:spcPct val="125000"/>
              </a:lnSpc>
              <a:spcBef>
                <a:spcPts val="0"/>
              </a:spcBef>
              <a:spcAft>
                <a:spcPts val="700"/>
              </a:spcAft>
              <a:buFont typeface="Wingdings" pitchFamily="2" charset="2"/>
              <a:buChar char="§"/>
            </a:pPr>
            <a:r>
              <a:rPr lang="en-US" altLang="en-US" sz="2400" dirty="0">
                <a:solidFill>
                  <a:schemeClr val="tx1"/>
                </a:solidFill>
                <a:ea typeface="Verdana" panose="020B0604030504040204" pitchFamily="34" charset="0"/>
                <a:cs typeface="Book Antiqua"/>
              </a:rPr>
              <a:t>Ongoing  </a:t>
            </a:r>
            <a:r>
              <a:rPr lang="en-US" altLang="en-US" sz="2400" dirty="0">
                <a:solidFill>
                  <a:srgbClr val="FFFF00"/>
                </a:solidFill>
                <a:ea typeface="Verdana" panose="020B0604030504040204" pitchFamily="34" charset="0"/>
                <a:cs typeface="Book Antiqua"/>
              </a:rPr>
              <a:t>reflection </a:t>
            </a:r>
            <a:r>
              <a:rPr lang="en-US" altLang="en-US" sz="2400" dirty="0">
                <a:solidFill>
                  <a:schemeClr val="tx1"/>
                </a:solidFill>
                <a:ea typeface="Verdana" panose="020B0604030504040204" pitchFamily="34" charset="0"/>
                <a:cs typeface="Book Antiqua"/>
              </a:rPr>
              <a:t>and examination of the Institutional environment at multiple levels</a:t>
            </a:r>
            <a:r>
              <a:rPr lang="en-US" altLang="en-US" sz="2400" dirty="0">
                <a:solidFill>
                  <a:srgbClr val="FFFF00"/>
                </a:solidFill>
                <a:ea typeface="Verdana" panose="020B0604030504040204" pitchFamily="34" charset="0"/>
                <a:cs typeface="Book Antiqua"/>
              </a:rPr>
              <a:t> from a racial equity</a:t>
            </a:r>
            <a:r>
              <a:rPr lang="en-US" altLang="en-US" sz="2400" b="1" dirty="0">
                <a:solidFill>
                  <a:srgbClr val="FFFF00"/>
                </a:solidFill>
                <a:ea typeface="Verdana" panose="020B0604030504040204" pitchFamily="34" charset="0"/>
                <a:cs typeface="Book Antiqua"/>
              </a:rPr>
              <a:t> </a:t>
            </a:r>
            <a:r>
              <a:rPr lang="en-US" altLang="en-US" sz="2400" dirty="0">
                <a:solidFill>
                  <a:srgbClr val="FFFF00"/>
                </a:solidFill>
                <a:ea typeface="Verdana" panose="020B0604030504040204" pitchFamily="34" charset="0"/>
                <a:cs typeface="Book Antiqua"/>
              </a:rPr>
              <a:t>perspective</a:t>
            </a:r>
            <a:r>
              <a:rPr lang="en-US" altLang="en-US" sz="2400" dirty="0">
                <a:solidFill>
                  <a:schemeClr val="tx1"/>
                </a:solidFill>
                <a:ea typeface="Verdana" panose="020B0604030504040204" pitchFamily="34" charset="0"/>
                <a:cs typeface="Book Antiqua"/>
              </a:rPr>
              <a:t>.</a:t>
            </a:r>
          </a:p>
          <a:p>
            <a:pPr>
              <a:lnSpc>
                <a:spcPct val="125000"/>
              </a:lnSpc>
              <a:spcBef>
                <a:spcPts val="0"/>
              </a:spcBef>
              <a:spcAft>
                <a:spcPts val="700"/>
              </a:spcAft>
              <a:buFont typeface="Wingdings" pitchFamily="2" charset="2"/>
              <a:buChar char="§"/>
            </a:pPr>
            <a:r>
              <a:rPr lang="en-US" altLang="en-US" sz="2400" b="1" dirty="0">
                <a:solidFill>
                  <a:schemeClr val="tx1"/>
                </a:solidFill>
                <a:ea typeface="Verdana" panose="020B0604030504040204" pitchFamily="34" charset="0"/>
                <a:cs typeface="Book Antiqua"/>
              </a:rPr>
              <a:t>Develop </a:t>
            </a:r>
            <a:r>
              <a:rPr lang="en-US" altLang="en-US" sz="2400" dirty="0">
                <a:solidFill>
                  <a:schemeClr val="tx1"/>
                </a:solidFill>
                <a:ea typeface="Verdana" panose="020B0604030504040204" pitchFamily="34" charset="0"/>
                <a:cs typeface="Book Antiqua"/>
              </a:rPr>
              <a:t>our understanding of </a:t>
            </a:r>
            <a:r>
              <a:rPr lang="en-US" altLang="en-US" sz="2400" dirty="0">
                <a:solidFill>
                  <a:srgbClr val="FFFF00"/>
                </a:solidFill>
                <a:ea typeface="Verdana" panose="020B0604030504040204" pitchFamily="34" charset="0"/>
                <a:cs typeface="Book Antiqua"/>
              </a:rPr>
              <a:t>racial trauma </a:t>
            </a:r>
            <a:r>
              <a:rPr lang="en-US" altLang="en-US" sz="2400" dirty="0">
                <a:solidFill>
                  <a:schemeClr val="tx1"/>
                </a:solidFill>
                <a:ea typeface="Verdana" panose="020B0604030504040204" pitchFamily="34" charset="0"/>
                <a:cs typeface="Book Antiqua"/>
              </a:rPr>
              <a:t>and authentically engage emotions to start the</a:t>
            </a:r>
            <a:r>
              <a:rPr lang="en-US" altLang="en-US" sz="2400" b="1" dirty="0">
                <a:solidFill>
                  <a:schemeClr val="tx1"/>
                </a:solidFill>
                <a:ea typeface="Verdana" panose="020B0604030504040204" pitchFamily="34" charset="0"/>
                <a:cs typeface="Book Antiqua"/>
              </a:rPr>
              <a:t> </a:t>
            </a:r>
            <a:r>
              <a:rPr lang="en-US" altLang="en-US" sz="2400" i="1" dirty="0">
                <a:solidFill>
                  <a:srgbClr val="FFFF00"/>
                </a:solidFill>
                <a:ea typeface="Verdana" panose="020B0604030504040204" pitchFamily="34" charset="0"/>
                <a:cs typeface="Book Antiqua"/>
              </a:rPr>
              <a:t>healing process</a:t>
            </a:r>
          </a:p>
          <a:p>
            <a:pPr>
              <a:lnSpc>
                <a:spcPct val="125000"/>
              </a:lnSpc>
              <a:spcBef>
                <a:spcPts val="0"/>
              </a:spcBef>
              <a:spcAft>
                <a:spcPts val="700"/>
              </a:spcAft>
              <a:buFont typeface="Wingdings" pitchFamily="2" charset="2"/>
              <a:buChar char="§"/>
            </a:pPr>
            <a:r>
              <a:rPr lang="en-US" sz="2400" dirty="0">
                <a:solidFill>
                  <a:schemeClr val="tx1"/>
                </a:solidFill>
              </a:rPr>
              <a:t>Strengthen leaderships’ capacity to </a:t>
            </a:r>
            <a:r>
              <a:rPr lang="en-US" sz="2400" dirty="0">
                <a:solidFill>
                  <a:srgbClr val="FFFF00"/>
                </a:solidFill>
              </a:rPr>
              <a:t>move beyond individual and institutional fragility</a:t>
            </a:r>
            <a:r>
              <a:rPr lang="en-US" sz="2400" dirty="0">
                <a:solidFill>
                  <a:schemeClr val="tx1"/>
                </a:solidFill>
                <a:ea typeface="Verdana" panose="020B0604030504040204" pitchFamily="34" charset="0"/>
              </a:rPr>
              <a:t>.</a:t>
            </a:r>
            <a:endParaRPr lang="en-US" altLang="en-US" sz="2400" dirty="0">
              <a:solidFill>
                <a:schemeClr val="tx1"/>
              </a:solidFill>
              <a:ea typeface="Verdana" panose="020B0604030504040204" pitchFamily="34" charset="0"/>
              <a:cs typeface="Book Antiqua"/>
            </a:endParaRPr>
          </a:p>
        </p:txBody>
      </p:sp>
    </p:spTree>
    <p:extLst>
      <p:ext uri="{BB962C8B-B14F-4D97-AF65-F5344CB8AC3E}">
        <p14:creationId xmlns:p14="http://schemas.microsoft.com/office/powerpoint/2010/main" val="1418201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74115">
                                            <p:txEl>
                                              <p:pRg st="0" end="0"/>
                                            </p:txEl>
                                          </p:spTgt>
                                        </p:tgtEl>
                                        <p:attrNameLst>
                                          <p:attrName>style.visibility</p:attrName>
                                        </p:attrNameLst>
                                      </p:cBhvr>
                                      <p:to>
                                        <p:strVal val="visible"/>
                                      </p:to>
                                    </p:set>
                                    <p:animEffect transition="in" filter="fade">
                                      <p:cBhvr>
                                        <p:cTn id="7" dur="500"/>
                                        <p:tgtEl>
                                          <p:spTgt spid="4741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74115">
                                            <p:txEl>
                                              <p:pRg st="1" end="1"/>
                                            </p:txEl>
                                          </p:spTgt>
                                        </p:tgtEl>
                                        <p:attrNameLst>
                                          <p:attrName>style.visibility</p:attrName>
                                        </p:attrNameLst>
                                      </p:cBhvr>
                                      <p:to>
                                        <p:strVal val="visible"/>
                                      </p:to>
                                    </p:set>
                                    <p:animEffect transition="in" filter="fade">
                                      <p:cBhvr>
                                        <p:cTn id="12" dur="500"/>
                                        <p:tgtEl>
                                          <p:spTgt spid="4741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74115">
                                            <p:txEl>
                                              <p:pRg st="2" end="2"/>
                                            </p:txEl>
                                          </p:spTgt>
                                        </p:tgtEl>
                                        <p:attrNameLst>
                                          <p:attrName>style.visibility</p:attrName>
                                        </p:attrNameLst>
                                      </p:cBhvr>
                                      <p:to>
                                        <p:strVal val="visible"/>
                                      </p:to>
                                    </p:set>
                                    <p:animEffect transition="in" filter="fade">
                                      <p:cBhvr>
                                        <p:cTn id="17" dur="500"/>
                                        <p:tgtEl>
                                          <p:spTgt spid="4741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74115">
                                            <p:txEl>
                                              <p:pRg st="3" end="3"/>
                                            </p:txEl>
                                          </p:spTgt>
                                        </p:tgtEl>
                                        <p:attrNameLst>
                                          <p:attrName>style.visibility</p:attrName>
                                        </p:attrNameLst>
                                      </p:cBhvr>
                                      <p:to>
                                        <p:strVal val="visible"/>
                                      </p:to>
                                    </p:set>
                                    <p:animEffect transition="in" filter="fade">
                                      <p:cBhvr>
                                        <p:cTn id="22" dur="500"/>
                                        <p:tgtEl>
                                          <p:spTgt spid="4741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4115" grpId="0" build="p"/>
    </p:bldLst>
  </p:timing>
</p:sld>
</file>

<file path=ppt/theme/theme1.xml><?xml version="1.0" encoding="utf-8"?>
<a:theme xmlns:a="http://schemas.openxmlformats.org/drawingml/2006/main" name="Frame">
  <a:themeElements>
    <a:clrScheme name="Frame">
      <a:dk1>
        <a:sysClr val="windowText" lastClr="000000"/>
      </a:dk1>
      <a:lt1>
        <a:sysClr val="window" lastClr="FFFFFF"/>
      </a:lt1>
      <a:dk2>
        <a:srgbClr val="4A3F38"/>
      </a:dk2>
      <a:lt2>
        <a:srgbClr val="EEEDCB"/>
      </a:lt2>
      <a:accent1>
        <a:srgbClr val="818E9F"/>
      </a:accent1>
      <a:accent2>
        <a:srgbClr val="D26400"/>
      </a:accent2>
      <a:accent3>
        <a:srgbClr val="C3BA45"/>
      </a:accent3>
      <a:accent4>
        <a:srgbClr val="8A8552"/>
      </a:accent4>
      <a:accent5>
        <a:srgbClr val="F3B843"/>
      </a:accent5>
      <a:accent6>
        <a:srgbClr val="786C71"/>
      </a:accent6>
      <a:hlink>
        <a:srgbClr val="46A7CA"/>
      </a:hlink>
      <a:folHlink>
        <a:srgbClr val="B2B2B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9935E573-C197-41A8-BCA1-5D5F62C560B7}"/>
    </a:ext>
  </a:extLst>
</a:theme>
</file>

<file path=ppt/theme/theme2.xml><?xml version="1.0" encoding="utf-8"?>
<a:theme xmlns:a="http://schemas.openxmlformats.org/drawingml/2006/main" name="Office Theme">
  <a:themeElements>
    <a:clrScheme name="BrushedMetal">
      <a:dk1>
        <a:sysClr val="windowText" lastClr="000000"/>
      </a:dk1>
      <a:lt1>
        <a:sysClr val="window" lastClr="FFFFFF"/>
      </a:lt1>
      <a:dk2>
        <a:srgbClr val="2F333A"/>
      </a:dk2>
      <a:lt2>
        <a:srgbClr val="E4F9F9"/>
      </a:lt2>
      <a:accent1>
        <a:srgbClr val="07CB98"/>
      </a:accent1>
      <a:accent2>
        <a:srgbClr val="5A90D1"/>
      </a:accent2>
      <a:accent3>
        <a:srgbClr val="E6AD1E"/>
      </a:accent3>
      <a:accent4>
        <a:srgbClr val="EA6312"/>
      </a:accent4>
      <a:accent5>
        <a:srgbClr val="8253A9"/>
      </a:accent5>
      <a:accent6>
        <a:srgbClr val="CB274A"/>
      </a:accent6>
      <a:hlink>
        <a:srgbClr val="5A90D1"/>
      </a:hlink>
      <a:folHlink>
        <a:srgbClr val="969696"/>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BrushedMetal">
      <a:dk1>
        <a:sysClr val="windowText" lastClr="000000"/>
      </a:dk1>
      <a:lt1>
        <a:sysClr val="window" lastClr="FFFFFF"/>
      </a:lt1>
      <a:dk2>
        <a:srgbClr val="2F333A"/>
      </a:dk2>
      <a:lt2>
        <a:srgbClr val="E4F9F9"/>
      </a:lt2>
      <a:accent1>
        <a:srgbClr val="07CB98"/>
      </a:accent1>
      <a:accent2>
        <a:srgbClr val="5A90D1"/>
      </a:accent2>
      <a:accent3>
        <a:srgbClr val="E6AD1E"/>
      </a:accent3>
      <a:accent4>
        <a:srgbClr val="EA6312"/>
      </a:accent4>
      <a:accent5>
        <a:srgbClr val="8253A9"/>
      </a:accent5>
      <a:accent6>
        <a:srgbClr val="CB274A"/>
      </a:accent6>
      <a:hlink>
        <a:srgbClr val="5A90D1"/>
      </a:hlink>
      <a:folHlink>
        <a:srgbClr val="969696"/>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4FFF20D-36EF-4221-967D-256FA4FE1D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D14CB3C-DD6A-4589-8D58-5C0829F3884F}">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www.w3.org/XML/1998/namespace"/>
  </ds:schemaRefs>
</ds:datastoreItem>
</file>

<file path=customXml/itemProps3.xml><?xml version="1.0" encoding="utf-8"?>
<ds:datastoreItem xmlns:ds="http://schemas.openxmlformats.org/officeDocument/2006/customXml" ds:itemID="{2C5835C7-785B-4573-B65C-743B0CF8D81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{D03A03C2-90FC-7E48-BCE8-84582D56E19D}tf10001124</Template>
  <TotalTime>0</TotalTime>
  <Words>627</Words>
  <Application>Microsoft Macintosh PowerPoint</Application>
  <PresentationFormat>Widescreen</PresentationFormat>
  <Paragraphs>49</Paragraphs>
  <Slides>7</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Biome</vt:lpstr>
      <vt:lpstr>Corbel</vt:lpstr>
      <vt:lpstr>Georgia</vt:lpstr>
      <vt:lpstr>Wingdings</vt:lpstr>
      <vt:lpstr>Wingdings 2</vt:lpstr>
      <vt:lpstr>Frame</vt:lpstr>
      <vt:lpstr> Becoming an Antiracist Institution:   Opportunities and Implications for University Leadership </vt:lpstr>
      <vt:lpstr>PowerPoint Presentation</vt:lpstr>
      <vt:lpstr>Good Intentions Can Produce Oppressive Results</vt:lpstr>
      <vt:lpstr>Becoming and an Anti-Racist Institution</vt:lpstr>
      <vt:lpstr>Becoming and an Anti-Racist Institution Requires Race-Conscious Leaders</vt:lpstr>
      <vt:lpstr>Becoming an Anti-Racist Institution: What other Top Public Institutions are Doing</vt:lpstr>
      <vt:lpstr>Becoming an Anti-Racist Institution: Implications for Leadership and Transformation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2021-01-16T23:57:28Z</dcterms:created>
  <dcterms:modified xsi:type="dcterms:W3CDTF">2021-01-24T20:39:30Z</dcterms:modified>
</cp:coreProperties>
</file>